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6" r:id="rId3"/>
  </p:sldMasterIdLst>
  <p:notesMasterIdLst>
    <p:notesMasterId r:id="rId45"/>
  </p:notesMasterIdLst>
  <p:sldIdLst>
    <p:sldId id="256" r:id="rId4"/>
    <p:sldId id="259" r:id="rId5"/>
    <p:sldId id="298" r:id="rId6"/>
    <p:sldId id="264" r:id="rId7"/>
    <p:sldId id="266" r:id="rId8"/>
    <p:sldId id="278" r:id="rId9"/>
    <p:sldId id="277" r:id="rId10"/>
    <p:sldId id="276" r:id="rId11"/>
    <p:sldId id="261" r:id="rId12"/>
    <p:sldId id="262" r:id="rId13"/>
    <p:sldId id="270" r:id="rId14"/>
    <p:sldId id="271" r:id="rId15"/>
    <p:sldId id="272" r:id="rId16"/>
    <p:sldId id="273" r:id="rId17"/>
    <p:sldId id="269" r:id="rId18"/>
    <p:sldId id="294" r:id="rId19"/>
    <p:sldId id="295" r:id="rId20"/>
    <p:sldId id="296" r:id="rId21"/>
    <p:sldId id="297" r:id="rId22"/>
    <p:sldId id="284" r:id="rId23"/>
    <p:sldId id="285" r:id="rId24"/>
    <p:sldId id="286" r:id="rId25"/>
    <p:sldId id="287" r:id="rId26"/>
    <p:sldId id="288" r:id="rId27"/>
    <p:sldId id="293" r:id="rId28"/>
    <p:sldId id="289" r:id="rId29"/>
    <p:sldId id="290" r:id="rId30"/>
    <p:sldId id="291" r:id="rId31"/>
    <p:sldId id="274" r:id="rId32"/>
    <p:sldId id="280" r:id="rId33"/>
    <p:sldId id="282" r:id="rId34"/>
    <p:sldId id="281" r:id="rId35"/>
    <p:sldId id="283" r:id="rId36"/>
    <p:sldId id="279" r:id="rId37"/>
    <p:sldId id="260" r:id="rId38"/>
    <p:sldId id="257" r:id="rId39"/>
    <p:sldId id="258" r:id="rId40"/>
    <p:sldId id="268" r:id="rId41"/>
    <p:sldId id="267" r:id="rId42"/>
    <p:sldId id="263" r:id="rId43"/>
    <p:sldId id="275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539CF-CE8A-4A01-9FDA-68E3874F8DFB}">
          <p14:sldIdLst>
            <p14:sldId id="256"/>
            <p14:sldId id="259"/>
            <p14:sldId id="298"/>
            <p14:sldId id="264"/>
            <p14:sldId id="266"/>
            <p14:sldId id="278"/>
            <p14:sldId id="277"/>
            <p14:sldId id="276"/>
            <p14:sldId id="261"/>
            <p14:sldId id="262"/>
            <p14:sldId id="270"/>
            <p14:sldId id="271"/>
            <p14:sldId id="272"/>
            <p14:sldId id="273"/>
            <p14:sldId id="269"/>
            <p14:sldId id="294"/>
            <p14:sldId id="295"/>
            <p14:sldId id="296"/>
            <p14:sldId id="297"/>
            <p14:sldId id="284"/>
            <p14:sldId id="285"/>
            <p14:sldId id="286"/>
            <p14:sldId id="287"/>
            <p14:sldId id="288"/>
            <p14:sldId id="293"/>
            <p14:sldId id="289"/>
            <p14:sldId id="290"/>
            <p14:sldId id="291"/>
            <p14:sldId id="274"/>
            <p14:sldId id="280"/>
            <p14:sldId id="282"/>
            <p14:sldId id="281"/>
            <p14:sldId id="283"/>
            <p14:sldId id="279"/>
            <p14:sldId id="260"/>
            <p14:sldId id="257"/>
            <p14:sldId id="258"/>
            <p14:sldId id="268"/>
            <p14:sldId id="267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550" autoAdjust="0"/>
  </p:normalViewPr>
  <p:slideViewPr>
    <p:cSldViewPr snapToGrid="0">
      <p:cViewPr varScale="1">
        <p:scale>
          <a:sx n="102" d="100"/>
          <a:sy n="102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7EFE-C1AE-4115-BB28-1A5FB3DD261C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95C00-DEB8-4FD0-B394-83981868F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7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https://www.google.com/maps/place/34%C2%B018'18.0%22N+118%C2%B029'20.4%22W/@34.3054299,-118.4887952,521m/data=!3m1!1e3!4m5!3m4!1s0x0:0x0!8m2!3d34.305!4d-118.489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https://www.google.com/maps/place/34%C2%B018'18.0%22N+118%C2%B029'20.4%22W/@34.305725,-118.4890129,338m/data=!3m1!1e3!4m5!3m4!1s0x0:0x0!8m2!3d34.305!4d-118.489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Filtration</a:t>
            </a:r>
            <a:r>
              <a:rPr lang="en-US" baseline="0" dirty="0" smtClean="0"/>
              <a:t> equations only describe clean bed, but can’t predict how long a filter run will last or how deep the filter should be</a:t>
            </a:r>
          </a:p>
          <a:p>
            <a:r>
              <a:rPr lang="en-US" baseline="0" dirty="0" smtClean="0"/>
              <a:t>Flocculation equations couldn’t predict the settled water turbidity.</a:t>
            </a:r>
          </a:p>
          <a:p>
            <a:r>
              <a:rPr lang="en-US" baseline="0" dirty="0" smtClean="0"/>
              <a:t>Flocculation equations can’t predict the optimal velocity gradient</a:t>
            </a:r>
          </a:p>
          <a:p>
            <a:r>
              <a:rPr lang="en-US" baseline="0" dirty="0" smtClean="0"/>
              <a:t>Plate settler equations couldn’t predict the </a:t>
            </a:r>
            <a:r>
              <a:rPr lang="en-US" baseline="0" dirty="0" smtClean="0"/>
              <a:t>plate spacing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Screening, Coagulation, Flocculation (Chapter 9)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Sedimentation (Chapter 10)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Granular Filtration (chapter 11)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Membrane Filtration (Chapter 12)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Disinfection (Chapter 13)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Advanced Treatment Technologies (focus on dissolved species and chemicals)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Granular Activated Carbon (Chapter 15)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Ion Exchange Resins (Chapter 16)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High Pressure Membranes (Chapter 17)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Advanced Oxidation Process (Chapter 18)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Water Treatment Process Design Procedure (Chapter 23)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5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 Justice Transforming Engineering Education and Practice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Leydens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Juan C.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PCS Professional Engineering Communication Series: Traci Nathans-Kelly, Series Editor (2018)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assumes that the problems that need to be solved have</a:t>
            </a:r>
            <a:r>
              <a:rPr lang="en-US" baseline="0" dirty="0" smtClean="0"/>
              <a:t> already been solved in the textbooks.</a:t>
            </a:r>
          </a:p>
          <a:p>
            <a:r>
              <a:rPr lang="en-US" baseline="0" dirty="0" smtClean="0"/>
              <a:t>It is the same fallacy as the idea that we can close the patent office.</a:t>
            </a:r>
          </a:p>
          <a:p>
            <a:r>
              <a:rPr lang="en-US" dirty="0" smtClean="0"/>
              <a:t>When there is a new problem it</a:t>
            </a:r>
            <a:r>
              <a:rPr lang="en-US" baseline="0" dirty="0" smtClean="0"/>
              <a:t> is time to hire a new widget.</a:t>
            </a:r>
          </a:p>
          <a:p>
            <a:r>
              <a:rPr lang="en-US" baseline="0" dirty="0" smtClean="0"/>
              <a:t>Fails to recognize our ability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https://www.economist.com/the-americas/2017/10/12/the-people-who-read-to-cuban-cigar-factory-workers</a:t>
            </a: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4"/>
              </a:rPr>
              <a:t>https://www.washingtonpost.com/news/answer-sheet/wp/2017/07/11/it-puts-kids-to-sleep-but-teachers-keep-lecturing-anyway-heres-what-to-do-about-it/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 work on this in teams of 3. Come</a:t>
            </a:r>
            <a:r>
              <a:rPr lang="en-US" baseline="0" dirty="0" smtClean="0"/>
              <a:t> up with 2 ideas for each heading.</a:t>
            </a:r>
          </a:p>
          <a:p>
            <a:r>
              <a:rPr lang="en-US" baseline="0" dirty="0" smtClean="0"/>
              <a:t>Then randomly call on 4 teams to share</a:t>
            </a:r>
            <a:r>
              <a:rPr lang="en-US" baseline="0" dirty="0" smtClean="0"/>
              <a:t>. 2 teams share ideas for course design. 2 teams share ideas for role of instructor.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What kind of an environment do you need to learn?</a:t>
            </a:r>
          </a:p>
          <a:p>
            <a:r>
              <a:rPr lang="en-US" baseline="0" dirty="0" smtClean="0"/>
              <a:t>What should be done in class time?</a:t>
            </a:r>
          </a:p>
          <a:p>
            <a:r>
              <a:rPr lang="en-US" baseline="0" dirty="0" smtClean="0"/>
              <a:t>What type of educational activities or learning opportunities should be provided?</a:t>
            </a:r>
          </a:p>
          <a:p>
            <a:r>
              <a:rPr lang="en-US" baseline="0" dirty="0" smtClean="0"/>
              <a:t>Type of prelims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my role?</a:t>
            </a:r>
          </a:p>
          <a:p>
            <a:r>
              <a:rPr lang="en-US" baseline="0" dirty="0" smtClean="0"/>
              <a:t>Librarian (curator of resources)</a:t>
            </a:r>
          </a:p>
          <a:p>
            <a:r>
              <a:rPr lang="en-US" baseline="0" dirty="0" smtClean="0"/>
              <a:t>Devise authentic learning experiences (What does authentic </a:t>
            </a:r>
            <a:r>
              <a:rPr lang="en-US" baseline="0" dirty="0" smtClean="0"/>
              <a:t>mean?) </a:t>
            </a:r>
            <a:endParaRPr lang="en-US" baseline="0" dirty="0" smtClean="0"/>
          </a:p>
          <a:p>
            <a:r>
              <a:rPr lang="en-US" baseline="0" dirty="0" smtClean="0"/>
              <a:t>Goal is to develop skills that will translate to new problems.</a:t>
            </a:r>
          </a:p>
          <a:p>
            <a:r>
              <a:rPr lang="en-US" baseline="0" dirty="0" smtClean="0"/>
              <a:t>NOT FE exam style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0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</a:p>
          <a:p>
            <a:r>
              <a:rPr lang="en-US" dirty="0" smtClean="0"/>
              <a:t>Dimensions</a:t>
            </a:r>
            <a:r>
              <a:rPr lang="en-US" baseline="0" dirty="0" smtClean="0"/>
              <a:t> that are better for uniform mixing?</a:t>
            </a:r>
          </a:p>
          <a:p>
            <a:r>
              <a:rPr lang="en-US" dirty="0" smtClean="0"/>
              <a:t>How do</a:t>
            </a:r>
            <a:r>
              <a:rPr lang="en-US" baseline="0" dirty="0" smtClean="0"/>
              <a:t> the flocculators fit in with the rest of the water treatment plant? (both plan view and elevation view)</a:t>
            </a:r>
          </a:p>
          <a:p>
            <a:r>
              <a:rPr lang="en-US" baseline="0" dirty="0" smtClean="0"/>
              <a:t>Might it make sense to have the 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 tanks and the flocculator share the same bottom elevation for ease of construction?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5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Inset from 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815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64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049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59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65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5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0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37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077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6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95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46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5825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4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542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2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76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roews/CEE4590/wiki/Resource-Matri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special-topic/water-science-school/science/groundwater-use-united-states?qt-science_center_objects=0#qt-science_center_objec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highered.com/views/2013/01/08/essay-flaws-treating-higher-education-widget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359" y="2927022"/>
            <a:ext cx="2938021" cy="54272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72359" y="1004741"/>
            <a:ext cx="11447282" cy="81934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2359" y="4536308"/>
            <a:ext cx="22167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Monroe Weber-Shirk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3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water quality and traditional treatment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Quality Considerations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EPA Primary &amp; Secondary MCL; State Primacy Enforcement (Chapter 1 – 4 )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Unregulated Water Quality Issues (Chapter 1 – 4)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Emerging </a:t>
            </a:r>
            <a:r>
              <a:rPr lang="en-US" sz="1600" dirty="0"/>
              <a:t>Contaminants (Chapter 4, 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Conventional </a:t>
            </a:r>
            <a:r>
              <a:rPr lang="en-US" sz="1800" dirty="0"/>
              <a:t>Water Treatment Processes (focus on particles and pathogens)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Screening</a:t>
            </a:r>
            <a:r>
              <a:rPr lang="en-US" sz="1600" dirty="0"/>
              <a:t>, Coagulation, Flocculation (Chapter 9)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Sedimentation </a:t>
            </a:r>
            <a:r>
              <a:rPr lang="en-US" sz="1600" dirty="0"/>
              <a:t>(Chapter 10)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Filtration (chapter 11)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Membrane </a:t>
            </a:r>
            <a:r>
              <a:rPr lang="en-US" sz="1600" dirty="0"/>
              <a:t>Filtration (Chapter 12)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Disinfection </a:t>
            </a:r>
            <a:r>
              <a:rPr lang="en-US" sz="1600" dirty="0"/>
              <a:t>(Chapter 13)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Advanced </a:t>
            </a:r>
            <a:r>
              <a:rPr lang="en-US" sz="1800" dirty="0"/>
              <a:t>Treatment Technologies (focus on dissolved species and chemicals)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Activated Carbon (Chapter 15)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Ion </a:t>
            </a:r>
            <a:r>
              <a:rPr lang="en-US" sz="1600" dirty="0"/>
              <a:t>Exchange Resins (Chapter 16)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High </a:t>
            </a:r>
            <a:r>
              <a:rPr lang="en-US" sz="1600" dirty="0"/>
              <a:t>Pressure Membranes (Chapter 17)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Advanced </a:t>
            </a:r>
            <a:r>
              <a:rPr lang="en-US" sz="1600" dirty="0"/>
              <a:t>Oxidation Process (Chapter 18)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Treatment Process Design Procedure (Chapter 23)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5928" y="5742593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Chapters in </a:t>
            </a:r>
            <a:r>
              <a:rPr lang="en-US" dirty="0"/>
              <a:t>MWH's water treatment</a:t>
            </a:r>
          </a:p>
          <a:p>
            <a:r>
              <a:rPr lang="en-US" dirty="0"/>
              <a:t>principles and design, third edition</a:t>
            </a:r>
          </a:p>
          <a:p>
            <a:r>
              <a:rPr lang="en-US" dirty="0"/>
              <a:t>John C. Crittenden ... [et al</a:t>
            </a:r>
            <a:r>
              <a:rPr lang="en-US" dirty="0" smtClean="0"/>
              <a:t>.].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1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the predecessor of this course in 1985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felt like I didn’t really know how to design any of the unit processes</a:t>
            </a:r>
          </a:p>
          <a:p>
            <a:r>
              <a:rPr lang="en-US" dirty="0" smtClean="0"/>
              <a:t>I certainly didn’t know what would happen if I tweaked the design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473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know that I didn’t know how to design???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I studied engineering I built furniture in a wood shop</a:t>
            </a:r>
          </a:p>
          <a:p>
            <a:r>
              <a:rPr lang="en-US" dirty="0" smtClean="0"/>
              <a:t>When you build things you quickly learn that there aren’t ANY dimensions that are arbitrary</a:t>
            </a:r>
          </a:p>
          <a:p>
            <a:r>
              <a:rPr lang="en-US" dirty="0" smtClean="0"/>
              <a:t>ALL DIMENSIONS MATTER</a:t>
            </a:r>
          </a:p>
          <a:p>
            <a:r>
              <a:rPr lang="en-US" dirty="0" smtClean="0"/>
              <a:t>So I learned how to design a flocculator…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59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Flocculator design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 residence time</a:t>
            </a:r>
          </a:p>
          <a:p>
            <a:r>
              <a:rPr lang="en-US" dirty="0" smtClean="0"/>
              <a:t>3 equal sized tanks (10 minutes each) with mixers in each flocculator</a:t>
            </a:r>
          </a:p>
          <a:p>
            <a:r>
              <a:rPr lang="en-US" dirty="0" smtClean="0"/>
              <a:t>3 different power inputs (tapered flocculation)</a:t>
            </a:r>
          </a:p>
          <a:p>
            <a:r>
              <a:rPr lang="en-US" dirty="0" smtClean="0"/>
              <a:t>Design flow (let’s take 1000 L/s)</a:t>
            </a:r>
          </a:p>
          <a:p>
            <a:r>
              <a:rPr lang="en-US" dirty="0" smtClean="0"/>
              <a:t>Maybe 2 treatment trains (500 L/s each)</a:t>
            </a:r>
          </a:p>
          <a:p>
            <a:r>
              <a:rPr lang="en-US" dirty="0" smtClean="0"/>
              <a:t>Each tank is 600 s * 500 L/s = 300,000 L = 300 cubic meters</a:t>
            </a:r>
          </a:p>
          <a:p>
            <a:r>
              <a:rPr lang="en-US" dirty="0" smtClean="0"/>
              <a:t>Tank </a:t>
            </a:r>
            <a:r>
              <a:rPr lang="en-US" dirty="0" smtClean="0"/>
              <a:t>6 m deep and </a:t>
            </a:r>
            <a:r>
              <a:rPr lang="en-US" dirty="0" smtClean="0"/>
              <a:t>7 m x 7 m square</a:t>
            </a:r>
            <a:endParaRPr lang="en-US" dirty="0" smtClean="0"/>
          </a:p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37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tanks each have 3 dimensions</a:t>
            </a:r>
            <a:br>
              <a:rPr lang="en-US" dirty="0" smtClean="0"/>
            </a:br>
            <a:r>
              <a:rPr lang="en-US" dirty="0" smtClean="0"/>
              <a:t>I only knew the volume!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were 2 more degrees of freedom</a:t>
            </a:r>
          </a:p>
          <a:p>
            <a:r>
              <a:rPr lang="en-US" dirty="0" smtClean="0"/>
              <a:t>How might those be selected? (What are the constraints?)</a:t>
            </a:r>
          </a:p>
          <a:p>
            <a:r>
              <a:rPr lang="en-US" dirty="0" smtClean="0"/>
              <a:t>How would the 3 different power levels be selected?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Matrix: (</a:t>
            </a:r>
            <a:r>
              <a:rPr lang="en-US" sz="3200" dirty="0">
                <a:hlinkClick r:id="rId2"/>
              </a:rPr>
              <a:t>https://github.com/monroews/CEE4590/wiki/Resource-Matrix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multiple resources (and, of course, the internet)</a:t>
            </a:r>
          </a:p>
          <a:p>
            <a:pPr lvl="1"/>
            <a:r>
              <a:rPr lang="en-US" dirty="0" smtClean="0"/>
              <a:t>MWH textbook</a:t>
            </a:r>
          </a:p>
          <a:p>
            <a:pPr lvl="1"/>
            <a:r>
              <a:rPr lang="en-US" dirty="0" smtClean="0"/>
              <a:t>AguaClara textbook</a:t>
            </a:r>
          </a:p>
          <a:p>
            <a:pPr lvl="1"/>
            <a:r>
              <a:rPr lang="en-US" dirty="0" smtClean="0"/>
              <a:t>Lectures given in a previous version of this course</a:t>
            </a:r>
          </a:p>
          <a:p>
            <a:pPr lvl="1"/>
            <a:r>
              <a:rPr lang="en-US" dirty="0" smtClean="0"/>
              <a:t>EPA Water Treatability Database</a:t>
            </a:r>
          </a:p>
          <a:p>
            <a:pPr lvl="1"/>
            <a:r>
              <a:rPr lang="en-US" dirty="0" smtClean="0"/>
              <a:t>CEE graduates who came to Cornell because of the AguaClara program who are now working for </a:t>
            </a:r>
            <a:r>
              <a:rPr lang="en-US" dirty="0" err="1" smtClean="0"/>
              <a:t>Stantec</a:t>
            </a:r>
            <a:r>
              <a:rPr lang="en-US" dirty="0" smtClean="0"/>
              <a:t> on the Fairmont Treatment Plant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37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Or why we use Python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</a:t>
            </a:r>
            <a:r>
              <a:rPr lang="en-US" dirty="0" smtClean="0"/>
              <a:t>rule (I barely missed having to use this technology)</a:t>
            </a:r>
            <a:endParaRPr lang="en-US" dirty="0" smtClean="0"/>
          </a:p>
          <a:p>
            <a:r>
              <a:rPr lang="en-US" dirty="0" smtClean="0"/>
              <a:t>Calculators (reverse polish notation was awesome)</a:t>
            </a:r>
          </a:p>
          <a:p>
            <a:r>
              <a:rPr lang="en-US" dirty="0" smtClean="0"/>
              <a:t>Paper and pencil so you can take exams!</a:t>
            </a:r>
          </a:p>
          <a:p>
            <a:r>
              <a:rPr lang="en-US" dirty="0" smtClean="0"/>
              <a:t>Excel spreadsheets (goal seek and solver!)</a:t>
            </a:r>
          </a:p>
          <a:p>
            <a:pPr lvl="1"/>
            <a:r>
              <a:rPr lang="en-US" dirty="0" smtClean="0"/>
              <a:t>Oh no… How will we give exams???</a:t>
            </a:r>
          </a:p>
          <a:p>
            <a:r>
              <a:rPr lang="en-US" dirty="0" smtClean="0"/>
              <a:t>Engineering is about quantities that include units</a:t>
            </a:r>
          </a:p>
          <a:p>
            <a:pPr lvl="1"/>
            <a:r>
              <a:rPr lang="en-US" dirty="0" smtClean="0"/>
              <a:t>Math works with units!</a:t>
            </a:r>
          </a:p>
          <a:p>
            <a:pPr lvl="1"/>
            <a:r>
              <a:rPr lang="en-US" dirty="0" smtClean="0"/>
              <a:t>Excel doesn’t know what units are (unit conversions in Excel are so unreliable that I refuse to even look at engineering work done in Excel)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18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units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minimum check on an equation for correctness</a:t>
            </a:r>
          </a:p>
          <a:p>
            <a:r>
              <a:rPr lang="en-US" dirty="0" smtClean="0"/>
              <a:t>As an engineering you must develop an intuition for whether results that you calculate are reasonable and that requires units!</a:t>
            </a:r>
          </a:p>
          <a:p>
            <a:r>
              <a:rPr lang="en-US" dirty="0" smtClean="0"/>
              <a:t>Complex designs have thousands of calculations and every one of those calculations has a significantly increased chance of an error if unit conversions are added to the calculation</a:t>
            </a:r>
          </a:p>
          <a:p>
            <a:r>
              <a:rPr lang="en-US" dirty="0" smtClean="0"/>
              <a:t>Solution: Use computational tools that include units as part of the quantity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4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Growing in popularity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No install required! (Share your work with your boss)</a:t>
            </a:r>
          </a:p>
          <a:p>
            <a:r>
              <a:rPr lang="en-US" dirty="0">
                <a:hlinkClick r:id="rId2"/>
              </a:rPr>
              <a:t>https://www.tiobe.com/tiobe-index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Mathcad (my previous choice isn’t in the top 100 languages)</a:t>
            </a:r>
          </a:p>
          <a:p>
            <a:pPr lvl="1"/>
            <a:r>
              <a:rPr lang="en-US" dirty="0" smtClean="0"/>
              <a:t>LabVIEW (my other current programming language is #44)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(ranked 20 and dropping fast)</a:t>
            </a:r>
          </a:p>
          <a:p>
            <a:pPr lvl="1"/>
            <a:r>
              <a:rPr lang="en-US" dirty="0" smtClean="0"/>
              <a:t>Python (ranked 3)</a:t>
            </a:r>
          </a:p>
        </p:txBody>
      </p:sp>
    </p:spTree>
    <p:extLst>
      <p:ext uri="{BB962C8B-B14F-4D97-AF65-F5344CB8AC3E}">
        <p14:creationId xmlns:p14="http://schemas.microsoft.com/office/powerpoint/2010/main" val="610701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 smtClean="0"/>
              <a:t>AguaClara package</a:t>
            </a:r>
          </a:p>
          <a:p>
            <a:r>
              <a:rPr lang="en-US" dirty="0" smtClean="0"/>
              <a:t>Units</a:t>
            </a:r>
          </a:p>
          <a:p>
            <a:r>
              <a:rPr lang="en-US" dirty="0" smtClean="0"/>
              <a:t>Learn by doing!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1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CEE 3520 – I took this class in 1985 </a:t>
            </a:r>
          </a:p>
          <a:p>
            <a:pPr lvl="1"/>
            <a:r>
              <a:rPr lang="en-US" sz="2400" dirty="0" smtClean="0"/>
              <a:t>Sparked my interest in slow sand filters because I learned that we didn’t know how they worked</a:t>
            </a:r>
            <a:endParaRPr lang="en-US" sz="2400" dirty="0"/>
          </a:p>
          <a:p>
            <a:pPr lvl="1"/>
            <a:r>
              <a:rPr lang="en-US" sz="2400" dirty="0" smtClean="0"/>
              <a:t>Something was missing</a:t>
            </a:r>
          </a:p>
          <a:p>
            <a:r>
              <a:rPr lang="en-US" sz="2800" dirty="0" smtClean="0"/>
              <a:t>Safe water on tap – I created </a:t>
            </a:r>
            <a:r>
              <a:rPr lang="en-US" sz="2800" dirty="0" smtClean="0"/>
              <a:t>that </a:t>
            </a:r>
            <a:r>
              <a:rPr lang="en-US" sz="2800" dirty="0" smtClean="0"/>
              <a:t>course in fall of 2004 to connect physics to surface water treatment with a focus on new technologies developed by the AguaClara program</a:t>
            </a:r>
          </a:p>
          <a:p>
            <a:r>
              <a:rPr lang="en-US" sz="2800" dirty="0" smtClean="0"/>
              <a:t>CEE 3520 canceled after 2005</a:t>
            </a:r>
          </a:p>
          <a:p>
            <a:r>
              <a:rPr lang="en-US" sz="2800" dirty="0" smtClean="0"/>
              <a:t>CEE 4590 provide an overview of traditional water treatment processes AND to provide a capstone </a:t>
            </a:r>
            <a:r>
              <a:rPr lang="en-US" sz="2800" dirty="0" smtClean="0"/>
              <a:t>project for a major city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5321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98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7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5853"/>
            <a:ext cx="12192000" cy="83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3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1474"/>
            <a:ext cx="12192000" cy="77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6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0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592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3978"/>
            <a:ext cx="11277600" cy="61762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Future site of Fairmont Treatment 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57448" y="2263190"/>
            <a:ext cx="2162266" cy="13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87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https://github.com/monroews/CEE4590/raw/master/LADWP/Fairmont%20Sedimentation%20Plant%20Scope%20of%20Work%20_FINAL%2006-01-17.pdf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" y="-65299"/>
            <a:ext cx="11180189" cy="69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085347" cy="1143000"/>
          </a:xfrm>
        </p:spPr>
        <p:txBody>
          <a:bodyPr/>
          <a:lstStyle/>
          <a:p>
            <a:r>
              <a:rPr lang="en-US" dirty="0" smtClean="0"/>
              <a:t>Cities and Resources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75158" cy="4525963"/>
          </a:xfrm>
        </p:spPr>
        <p:txBody>
          <a:bodyPr/>
          <a:lstStyle/>
          <a:p>
            <a:r>
              <a:rPr lang="en-US" dirty="0" smtClean="0"/>
              <a:t>What is the context?</a:t>
            </a:r>
          </a:p>
          <a:p>
            <a:r>
              <a:rPr lang="en-US" dirty="0" smtClean="0"/>
              <a:t>Why is Owens Lake dry?</a:t>
            </a:r>
          </a:p>
          <a:p>
            <a:r>
              <a:rPr lang="en-US" dirty="0" smtClean="0"/>
              <a:t>Where did this water go before LA began to use it?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15"/>
          <a:stretch/>
        </p:blipFill>
        <p:spPr>
          <a:xfrm>
            <a:off x="6657473" y="-54523"/>
            <a:ext cx="5534527" cy="69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6300" y="-795338"/>
            <a:ext cx="13944600" cy="8448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8695" y="3914274"/>
            <a:ext cx="593558" cy="94648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40953" y="1367545"/>
            <a:ext cx="38843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Los Angeles Aqueduct Filtration Plant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253" y="5849165"/>
            <a:ext cx="10908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11 million cubic meters!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92253" y="1600201"/>
            <a:ext cx="2213810" cy="2314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7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839326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Los Angeles Aqueduct Filtration Plant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38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dirty="0" smtClean="0"/>
              <a:t>skim and evaluate </a:t>
            </a:r>
            <a:r>
              <a:rPr lang="en-US" dirty="0"/>
              <a:t>the resources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Skepticism!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explanations of rapid mix, flocculation, floc blankets, and sand filtration should be viewed with skepticism because none of those processes have been well understood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417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name is…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most recent water (or </a:t>
            </a:r>
            <a:r>
              <a:rPr lang="en-US" dirty="0" smtClean="0"/>
              <a:t>wastewater) </a:t>
            </a:r>
            <a:r>
              <a:rPr lang="en-US" dirty="0" smtClean="0"/>
              <a:t>treatment </a:t>
            </a:r>
            <a:r>
              <a:rPr lang="en-US" dirty="0" smtClean="0"/>
              <a:t>plant that you visited and one thing you noticed at that plant.</a:t>
            </a:r>
          </a:p>
          <a:p>
            <a:r>
              <a:rPr lang="en-US" dirty="0"/>
              <a:t>My name is…</a:t>
            </a:r>
          </a:p>
          <a:p>
            <a:r>
              <a:rPr lang="en-US" dirty="0" smtClean="0"/>
              <a:t>The names of the two previous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31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we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7693" y="200091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1608" y="4788942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6901" y="4788941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6900" y="200091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2182" y="3157454"/>
            <a:ext cx="177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that we think we understand that we don’t actually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thought I knew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4855" y="2050976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8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20963 0.384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I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6380" y="4715512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82380" y="2122805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flocculation model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6093823" y="5177176"/>
            <a:ext cx="488557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8" idx="2"/>
          </p:cNvCxnSpPr>
          <p:nvPr/>
        </p:nvCxnSpPr>
        <p:spPr>
          <a:xfrm flipV="1">
            <a:off x="7465156" y="3046135"/>
            <a:ext cx="1" cy="15232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088367" y="2506530"/>
            <a:ext cx="2223230" cy="2571078"/>
          </a:xfrm>
          <a:custGeom>
            <a:avLst/>
            <a:gdLst>
              <a:gd name="connsiteX0" fmla="*/ 1753497 w 2377440"/>
              <a:gd name="connsiteY0" fmla="*/ 75304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  <a:gd name="connsiteX0" fmla="*/ 2121619 w 2377440"/>
              <a:gd name="connsiteY0" fmla="*/ 127067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2474259">
                <a:moveTo>
                  <a:pt x="2121619" y="127067"/>
                </a:moveTo>
                <a:lnTo>
                  <a:pt x="0" y="2474259"/>
                </a:lnTo>
                <a:lnTo>
                  <a:pt x="2355925" y="2409713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6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something that you were confident that you knew that you then realized was incorrect?</a:t>
            </a:r>
          </a:p>
          <a:p>
            <a:r>
              <a:rPr lang="en-US" dirty="0" smtClean="0"/>
              <a:t>What helped you realize </a:t>
            </a:r>
            <a:r>
              <a:rPr lang="en-US" dirty="0" smtClean="0"/>
              <a:t>that there was more to learn?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87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that we are still figuring it 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mechanisms that are all supposedly important</a:t>
            </a:r>
          </a:p>
          <a:p>
            <a:pPr lvl="1"/>
            <a:r>
              <a:rPr lang="en-US" dirty="0" smtClean="0"/>
              <a:t>Example: slow sand filters: biofilms, predation, straining</a:t>
            </a:r>
          </a:p>
          <a:p>
            <a:pPr lvl="1"/>
            <a:r>
              <a:rPr lang="en-US" dirty="0" smtClean="0"/>
              <a:t>Principle: usually one mechanism dominates in a process</a:t>
            </a:r>
          </a:p>
          <a:p>
            <a:r>
              <a:rPr lang="en-US" dirty="0" smtClean="0"/>
              <a:t>Lots of equations, but no equations that lead to a design</a:t>
            </a:r>
          </a:p>
          <a:p>
            <a:pPr lvl="1"/>
            <a:r>
              <a:rPr lang="en-US" dirty="0" smtClean="0"/>
              <a:t>Example: rapid sand filtration, flocculation, plate settlers</a:t>
            </a:r>
          </a:p>
          <a:p>
            <a:pPr lvl="1"/>
            <a:r>
              <a:rPr lang="en-US" dirty="0" smtClean="0"/>
              <a:t>Principle: If the physics are understood, then equations for the design can be obtained</a:t>
            </a:r>
          </a:p>
          <a:p>
            <a:pPr lvl="1"/>
            <a:r>
              <a:rPr lang="en-US" dirty="0" smtClean="0"/>
              <a:t>What went </a:t>
            </a:r>
            <a:r>
              <a:rPr lang="en-US" dirty="0" smtClean="0"/>
              <a:t>wrong with flocculation: </a:t>
            </a:r>
            <a:r>
              <a:rPr lang="en-US" dirty="0" smtClean="0"/>
              <a:t>Known principles applied to a new problem where those principles don’t apply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are on an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2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 the design process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14300" y="3964544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Regulations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94593" y="514958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needs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17477" y="173766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Possible Unit Processes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4593" y="2841008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Contaminants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8452" y="4767616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the unit processes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374228" y="173766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 Source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85163" y="3298208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Unit Processes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530254" y="3633952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Disinfection Complications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530254" y="5094753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 Complications</a:t>
            </a:r>
            <a:endParaRPr lang="en-US" dirty="0"/>
          </a:p>
        </p:txBody>
      </p:sp>
      <p:cxnSp>
        <p:nvCxnSpPr>
          <p:cNvPr id="18" name="Curved Connector 17"/>
          <p:cNvCxnSpPr>
            <a:stCxn id="11" idx="4"/>
            <a:endCxn id="12" idx="0"/>
          </p:cNvCxnSpPr>
          <p:nvPr/>
        </p:nvCxnSpPr>
        <p:spPr>
          <a:xfrm rot="5400000">
            <a:off x="10435527" y="4821552"/>
            <a:ext cx="54640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25" idx="3"/>
            <a:endCxn id="6" idx="2"/>
          </p:cNvCxnSpPr>
          <p:nvPr/>
        </p:nvCxnSpPr>
        <p:spPr>
          <a:xfrm flipV="1">
            <a:off x="3871749" y="2194865"/>
            <a:ext cx="645728" cy="1858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4"/>
            <a:endCxn id="10" idx="0"/>
          </p:cNvCxnSpPr>
          <p:nvPr/>
        </p:nvCxnSpPr>
        <p:spPr>
          <a:xfrm rot="16200000" flipH="1">
            <a:off x="5420011" y="2841293"/>
            <a:ext cx="646143" cy="2676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4"/>
            <a:endCxn id="8" idx="0"/>
          </p:cNvCxnSpPr>
          <p:nvPr/>
        </p:nvCxnSpPr>
        <p:spPr>
          <a:xfrm rot="5400000">
            <a:off x="5599421" y="4490112"/>
            <a:ext cx="55500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85345" y="1588376"/>
            <a:ext cx="2886404" cy="4930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60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Processes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2065467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Trash rack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4086113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locculation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6106759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Sedimentation</a:t>
            </a:r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8432203" y="1371600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Rapid sand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8432202" y="2248348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Slow sand</a:t>
            </a:r>
            <a:endParaRPr lang="en-US" dirty="0"/>
          </a:p>
        </p:txBody>
      </p:sp>
      <p:sp>
        <p:nvSpPr>
          <p:cNvPr id="8" name="Notched Right Arrow 7"/>
          <p:cNvSpPr/>
          <p:nvPr/>
        </p:nvSpPr>
        <p:spPr>
          <a:xfrm>
            <a:off x="8432201" y="3125096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Membrane</a:t>
            </a:r>
            <a:endParaRPr lang="en-US" dirty="0"/>
          </a:p>
        </p:txBody>
      </p:sp>
      <p:sp>
        <p:nvSpPr>
          <p:cNvPr id="9" name="Notched Right Arrow 8"/>
          <p:cNvSpPr/>
          <p:nvPr/>
        </p:nvSpPr>
        <p:spPr>
          <a:xfrm>
            <a:off x="772756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Activated</a:t>
            </a:r>
            <a:r>
              <a:rPr lang="en-US" dirty="0" smtClean="0"/>
              <a:t> Carbon</a:t>
            </a:r>
            <a:endParaRPr lang="en-US" dirty="0"/>
          </a:p>
        </p:txBody>
      </p:sp>
      <p:sp>
        <p:nvSpPr>
          <p:cNvPr id="10" name="Notched Right Arrow 9"/>
          <p:cNvSpPr/>
          <p:nvPr/>
        </p:nvSpPr>
        <p:spPr>
          <a:xfrm>
            <a:off x="2807744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Ion Exchange</a:t>
            </a:r>
            <a:endParaRPr lang="en-US" dirty="0"/>
          </a:p>
        </p:txBody>
      </p:sp>
      <p:sp>
        <p:nvSpPr>
          <p:cNvPr id="11" name="Notched Right Arrow 10"/>
          <p:cNvSpPr/>
          <p:nvPr/>
        </p:nvSpPr>
        <p:spPr>
          <a:xfrm>
            <a:off x="4842732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Reverse Osmosis</a:t>
            </a:r>
            <a:endParaRPr lang="en-US" dirty="0"/>
          </a:p>
        </p:txBody>
      </p:sp>
      <p:sp>
        <p:nvSpPr>
          <p:cNvPr id="12" name="Notched Right Arrow 11"/>
          <p:cNvSpPr/>
          <p:nvPr/>
        </p:nvSpPr>
        <p:spPr>
          <a:xfrm>
            <a:off x="6877720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Reverse Osmosis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5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unit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Concept: how does it work?</a:t>
            </a:r>
          </a:p>
          <a:p>
            <a:r>
              <a:rPr lang="en-US" dirty="0" smtClean="0"/>
              <a:t>Types of contaminants that can be treated</a:t>
            </a:r>
          </a:p>
          <a:p>
            <a:r>
              <a:rPr lang="en-US" dirty="0" smtClean="0"/>
              <a:t>Range of approach velocities</a:t>
            </a:r>
          </a:p>
          <a:p>
            <a:r>
              <a:rPr lang="en-US" dirty="0" smtClean="0"/>
              <a:t>Range of hydraulic residence times</a:t>
            </a:r>
          </a:p>
          <a:p>
            <a:r>
              <a:rPr lang="en-US" dirty="0" smtClean="0"/>
              <a:t>Energy required (J/L)</a:t>
            </a:r>
          </a:p>
          <a:p>
            <a:r>
              <a:rPr lang="en-US" dirty="0" smtClean="0"/>
              <a:t>Inputs required or method of regeneration</a:t>
            </a:r>
          </a:p>
          <a:p>
            <a:r>
              <a:rPr lang="en-US" dirty="0" smtClean="0"/>
              <a:t>Type of waste stream produced and disposal requirements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8998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560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Pedagogy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“When </a:t>
            </a:r>
            <a:r>
              <a:rPr lang="en-US" dirty="0"/>
              <a:t>we education engineers, we frequently emphasize predefined, decontextualized, closed-ended technical problem </a:t>
            </a:r>
            <a:r>
              <a:rPr lang="en-US" dirty="0" smtClean="0"/>
              <a:t>solving... </a:t>
            </a:r>
            <a:r>
              <a:rPr lang="en-US" dirty="0"/>
              <a:t>Yet practicing engineers work to define and solve complex contextualized, open-ended sociotechnical problems</a:t>
            </a:r>
            <a:r>
              <a:rPr lang="en-US" dirty="0" smtClean="0"/>
              <a:t>.” - </a:t>
            </a:r>
            <a:r>
              <a:rPr lang="en-US" kern="1200" dirty="0"/>
              <a:t>Jon A </a:t>
            </a:r>
            <a:r>
              <a:rPr lang="en-US" kern="1200" dirty="0" err="1" smtClean="0"/>
              <a:t>Leydens</a:t>
            </a:r>
            <a:r>
              <a:rPr lang="en-US" kern="1200" dirty="0" smtClean="0"/>
              <a:t> &amp; </a:t>
            </a:r>
            <a:r>
              <a:rPr lang="en-US" kern="1200" dirty="0"/>
              <a:t>Juan C. </a:t>
            </a:r>
            <a:r>
              <a:rPr lang="en-US" kern="1200" dirty="0" err="1"/>
              <a:t>Lucena</a:t>
            </a:r>
            <a:r>
              <a:rPr lang="en-US" kern="1200" dirty="0"/>
              <a:t> </a:t>
            </a:r>
            <a:endParaRPr lang="en-US" dirty="0" smtClean="0"/>
          </a:p>
          <a:p>
            <a:r>
              <a:rPr lang="en-US" dirty="0" smtClean="0"/>
              <a:t>Life is not a lecture and a problem set</a:t>
            </a:r>
          </a:p>
          <a:p>
            <a:r>
              <a:rPr lang="en-US" dirty="0" smtClean="0"/>
              <a:t>Life will be learning by doing </a:t>
            </a:r>
            <a:r>
              <a:rPr lang="en-US" dirty="0" smtClean="0"/>
              <a:t>(and </a:t>
            </a:r>
            <a:r>
              <a:rPr lang="en-US" dirty="0" smtClean="0"/>
              <a:t>taking advantage of </a:t>
            </a:r>
            <a:r>
              <a:rPr lang="en-US" dirty="0" smtClean="0"/>
              <a:t>educational resources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My role is to be a guide by your </a:t>
            </a:r>
            <a:r>
              <a:rPr lang="en-US" dirty="0" smtClean="0"/>
              <a:t>side and create a safe space for learning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74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sources</a:t>
            </a:r>
            <a:endParaRPr lang="en-US" dirty="0"/>
          </a:p>
        </p:txBody>
      </p:sp>
      <p:pic>
        <p:nvPicPr>
          <p:cNvPr id="1026" name="Picture 2" descr="Diagram showing source and use of freshwater in the U.S. in 2015, by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3756"/>
            <a:ext cx="5763457" cy="47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3057" y="56040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https://www.usgs.gov/special-topic/water-science-school/science/groundwater-use-united-states?qt-science_center_objects=0#qt-science_center_objects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51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consulting firms, construction firms, venders, municipalities (clients) create a project?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hear about this process from Tori Klug and Michael Adelman (Engineers at </a:t>
            </a:r>
            <a:r>
              <a:rPr lang="en-US" dirty="0" err="1" smtClean="0"/>
              <a:t>Stantec</a:t>
            </a:r>
            <a:r>
              <a:rPr lang="en-US" dirty="0" smtClean="0"/>
              <a:t>) later in the semester.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19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Life Long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you learn when you were 3?</a:t>
            </a:r>
          </a:p>
          <a:p>
            <a:r>
              <a:rPr lang="en-US" dirty="0" smtClean="0"/>
              <a:t>How will you learn when you are 30?</a:t>
            </a:r>
          </a:p>
          <a:p>
            <a:r>
              <a:rPr lang="en-US" dirty="0" smtClean="0"/>
              <a:t>How </a:t>
            </a:r>
            <a:r>
              <a:rPr lang="en-US" dirty="0" smtClean="0"/>
              <a:t>do you want to respond when you need to do something that you’ve never done before or when you are asked to solve a problem that is completely new to you (and there aren’t office hours)?</a:t>
            </a:r>
          </a:p>
          <a:p>
            <a:r>
              <a:rPr lang="en-US" dirty="0" smtClean="0"/>
              <a:t>Just in time learning – learning based on what you need to be able to complete the task at </a:t>
            </a:r>
            <a:r>
              <a:rPr lang="en-US" dirty="0" smtClean="0"/>
              <a:t>hand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3806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the widget model of education?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37341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Widget Theory of Higher Education is that a college or university is a manufacturing enterprise that produces products called academic degrees in basically the same way as a company such as Universal Widgets, Inc. produces widgets. Like widgets, academic degrees come in several models and price ranges.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Break into teams of 3 and identify at least 3 reasons why being educated as a widget is not what you want.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54765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https://www.insidehighered.com/views/2013/01/08/essay-flaws-treating-higher-education-widget-factory</a:t>
            </a:r>
            <a:endParaRPr lang="en-US" dirty="0"/>
          </a:p>
        </p:txBody>
      </p:sp>
      <p:pic>
        <p:nvPicPr>
          <p:cNvPr id="1026" name="Picture 2" descr="https://www.insidehighered.com/sites/default/server_files/styles/large-copy/public/media/diploma-factory.png?itok=I_aGd8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4076"/>
            <a:ext cx="6096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4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262540" cy="1143000"/>
          </a:xfrm>
        </p:spPr>
        <p:txBody>
          <a:bodyPr/>
          <a:lstStyle/>
          <a:p>
            <a:r>
              <a:rPr lang="en-US" dirty="0" smtClean="0"/>
              <a:t>Why are there lectures?</a:t>
            </a:r>
            <a:br>
              <a:rPr lang="en-US" dirty="0" smtClean="0"/>
            </a:br>
            <a:r>
              <a:rPr lang="en-US" dirty="0" smtClean="0"/>
              <a:t>Why am a senior lecturer?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102285" cy="4525963"/>
          </a:xfrm>
        </p:spPr>
        <p:txBody>
          <a:bodyPr/>
          <a:lstStyle/>
          <a:p>
            <a:r>
              <a:rPr lang="en-US" dirty="0" smtClean="0"/>
              <a:t>What was the historical context?</a:t>
            </a:r>
          </a:p>
          <a:p>
            <a:pPr lvl="1"/>
            <a:r>
              <a:rPr lang="en-US" dirty="0">
                <a:hlinkClick r:id="rId3"/>
              </a:rPr>
              <a:t>The people who read to Cuban cigar-factory </a:t>
            </a:r>
            <a:r>
              <a:rPr lang="en-US" dirty="0" smtClean="0">
                <a:hlinkClick r:id="rId3"/>
              </a:rPr>
              <a:t>workers</a:t>
            </a:r>
            <a:endParaRPr lang="en-US" dirty="0" smtClean="0"/>
          </a:p>
          <a:p>
            <a:r>
              <a:rPr lang="en-US" dirty="0" smtClean="0"/>
              <a:t>Why were lecturers necessary?</a:t>
            </a:r>
          </a:p>
          <a:p>
            <a:r>
              <a:rPr lang="en-US" sz="2800" dirty="0" smtClean="0">
                <a:hlinkClick r:id="rId4"/>
              </a:rPr>
              <a:t>It puts kids to sleep — but teachers keep lecturing anyway. Here’s what to do about it. </a:t>
            </a:r>
            <a:br>
              <a:rPr lang="en-US" sz="2800" dirty="0" smtClean="0">
                <a:hlinkClick r:id="rId4"/>
              </a:rPr>
            </a:br>
            <a:r>
              <a:rPr lang="en-US" sz="1800" dirty="0" smtClean="0">
                <a:hlinkClick r:id="rId4"/>
              </a:rPr>
              <a:t>By Valerie Strauss  in the Washington Post</a:t>
            </a:r>
            <a:endParaRPr lang="en-US" sz="1800" dirty="0" smtClean="0"/>
          </a:p>
        </p:txBody>
      </p:sp>
      <p:pic>
        <p:nvPicPr>
          <p:cNvPr id="2050" name="Picture 2" descr="https://www.economist.com/sites/default/files/images/2017/10/articles/main/20171014_amp503.jp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28" y="0"/>
            <a:ext cx="5277472" cy="29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6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Given the printing press (and the internet) and how we learn </a:t>
            </a:r>
            <a:r>
              <a:rPr lang="en-US" sz="3600" dirty="0" smtClean="0"/>
              <a:t>best; </a:t>
            </a:r>
            <a:r>
              <a:rPr lang="en-US" sz="3600" dirty="0" smtClean="0"/>
              <a:t>how should a course be designed?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Role of instructor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754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focus on physical chemical processes</a:t>
            </a:r>
          </a:p>
          <a:p>
            <a:r>
              <a:rPr lang="en-US" dirty="0" smtClean="0"/>
              <a:t>For water that might be destined for municipal drinking water or injection into an aquifer, or return to a pristine lake</a:t>
            </a:r>
          </a:p>
          <a:p>
            <a:r>
              <a:rPr lang="en-US" dirty="0" smtClean="0"/>
              <a:t>Working with an engineering firm in the United </a:t>
            </a:r>
            <a:r>
              <a:rPr lang="en-US" dirty="0" smtClean="0"/>
              <a:t>States</a:t>
            </a:r>
          </a:p>
          <a:p>
            <a:r>
              <a:rPr lang="en-US" dirty="0" smtClean="0"/>
              <a:t>To design a water treatment facility for a large city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1593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2017</Template>
  <TotalTime>15599</TotalTime>
  <Words>2072</Words>
  <Application>Microsoft Office PowerPoint</Application>
  <PresentationFormat>Widescreen</PresentationFormat>
  <Paragraphs>258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Candara</vt:lpstr>
      <vt:lpstr>Wingdings</vt:lpstr>
      <vt:lpstr>Lecture 4540 2017</vt:lpstr>
      <vt:lpstr>1_Lecture 4540 2016</vt:lpstr>
      <vt:lpstr>2_Lecture 4540 2016</vt:lpstr>
      <vt:lpstr>CEE 4590: Water Treatment Capstone</vt:lpstr>
      <vt:lpstr>History of this class</vt:lpstr>
      <vt:lpstr>Introductions</vt:lpstr>
      <vt:lpstr>Pedagogy</vt:lpstr>
      <vt:lpstr>Reflections on Life Long Learning</vt:lpstr>
      <vt:lpstr>What is wrong with the widget model of education?</vt:lpstr>
      <vt:lpstr>Why are there lectures? Why am a senior lecturer?</vt:lpstr>
      <vt:lpstr>Given the printing press (and the internet) and how we learn best; how should a course be designed?</vt:lpstr>
      <vt:lpstr>CEE 4590: Water Treatment Capstone</vt:lpstr>
      <vt:lpstr>An introduction to water quality and traditional treatment technologies</vt:lpstr>
      <vt:lpstr>My experience with the predecessor of this course in 1985</vt:lpstr>
      <vt:lpstr>How did I know that I didn’t know how to design???</vt:lpstr>
      <vt:lpstr>Flocculator design 101</vt:lpstr>
      <vt:lpstr>The tanks each have 3 dimensions I only knew the volume!</vt:lpstr>
      <vt:lpstr>Resources Matrix: (https://github.com/monroews/CEE4590/wiki/Resource-Matrix)</vt:lpstr>
      <vt:lpstr>Tools: Or why we use Python in this class</vt:lpstr>
      <vt:lpstr>Why are units important?</vt:lpstr>
      <vt:lpstr>Why Python?</vt:lpstr>
      <vt:lpstr>Let’s learn Python!</vt:lpstr>
      <vt:lpstr>PowerPoint Presentation</vt:lpstr>
      <vt:lpstr>PowerPoint Presentation</vt:lpstr>
      <vt:lpstr>PowerPoint Presentation</vt:lpstr>
      <vt:lpstr>PowerPoint Presentation</vt:lpstr>
      <vt:lpstr>Future site of Fairmont Treatment Plant</vt:lpstr>
      <vt:lpstr>PowerPoint Presentation</vt:lpstr>
      <vt:lpstr>Cities and Resources </vt:lpstr>
      <vt:lpstr>PowerPoint Presentation</vt:lpstr>
      <vt:lpstr>Los Angeles Aqueduct Filtration Plant </vt:lpstr>
      <vt:lpstr>How do you skim and evaluate the resources? Skepticism!</vt:lpstr>
      <vt:lpstr>Aware of what we know</vt:lpstr>
      <vt:lpstr>What I thought I knew</vt:lpstr>
      <vt:lpstr>Aware of what I know</vt:lpstr>
      <vt:lpstr>Reflections</vt:lpstr>
      <vt:lpstr>Signs that we are still figuring it out…</vt:lpstr>
      <vt:lpstr>So we are on an adventure</vt:lpstr>
      <vt:lpstr>Generalize the design process </vt:lpstr>
      <vt:lpstr>Unit Processes</vt:lpstr>
      <vt:lpstr>For each unit process</vt:lpstr>
      <vt:lpstr>PowerPoint Presentation</vt:lpstr>
      <vt:lpstr>Water sources</vt:lpstr>
      <vt:lpstr>How do consulting firms, construction firms, venders, municipalities (clients) create a project?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Monroe Weber-Shirk</dc:creator>
  <cp:lastModifiedBy>mw24</cp:lastModifiedBy>
  <cp:revision>71</cp:revision>
  <dcterms:created xsi:type="dcterms:W3CDTF">2019-06-12T13:24:20Z</dcterms:created>
  <dcterms:modified xsi:type="dcterms:W3CDTF">2020-01-21T16:24:12Z</dcterms:modified>
</cp:coreProperties>
</file>